
<file path=[Content_Types].xml><?xml version="1.0" encoding="utf-8"?>
<Types xmlns="http://schemas.openxmlformats.org/package/2006/content-types"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2"/>
    <p:sldId id="282" r:id="rId3"/>
    <p:sldId id="266" r:id="rId4"/>
    <p:sldId id="269" r:id="rId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65"/>
    <p:restoredTop sz="94608"/>
  </p:normalViewPr>
  <p:slideViewPr>
    <p:cSldViewPr snapToGrid="0" snapToObjects="1">
      <p:cViewPr varScale="1">
        <p:scale>
          <a:sx n="49" d="100"/>
          <a:sy n="49" d="100"/>
        </p:scale>
        <p:origin x="36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3" r:id="rId13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Nopadon Junea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rPr dirty="0" err="1"/>
              <a:t>Nopadon</a:t>
            </a:r>
            <a:r>
              <a:rPr dirty="0"/>
              <a:t> </a:t>
            </a:r>
            <a:r>
              <a:rPr dirty="0" err="1"/>
              <a:t>Juneam</a:t>
            </a:r>
            <a:r>
              <a:rPr lang="en-US" dirty="0"/>
              <a:t> 17/7/2021</a:t>
            </a:r>
            <a:endParaRPr dirty="0"/>
          </a:p>
        </p:txBody>
      </p:sp>
      <p:sp>
        <p:nvSpPr>
          <p:cNvPr id="152" name="CS496: Introduction to Machine Learning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2365188">
              <a:defRPr sz="11252" spc="-225"/>
            </a:pPr>
            <a:r>
              <a:rPr dirty="0"/>
              <a:t>CS496: Introduction to Machine Learning </a:t>
            </a:r>
          </a:p>
          <a:p>
            <a:pPr defTabSz="2365188">
              <a:defRPr sz="11252" spc="-225">
                <a:solidFill>
                  <a:srgbClr val="D5D5D5"/>
                </a:solidFill>
              </a:defRPr>
            </a:pPr>
            <a:r>
              <a:rPr dirty="0"/>
              <a:t>(Selected </a:t>
            </a:r>
            <a:r>
              <a:rPr lang="en-US" dirty="0"/>
              <a:t>Topic in</a:t>
            </a:r>
            <a:r>
              <a:rPr dirty="0"/>
              <a:t> CS)</a:t>
            </a:r>
          </a:p>
        </p:txBody>
      </p:sp>
      <p:sp>
        <p:nvSpPr>
          <p:cNvPr id="153" name="Course Introduction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Supervised Learning Setup</a:t>
            </a:r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ypes of Machin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Types of Machine Learning</a:t>
            </a:r>
            <a:endParaRPr dirty="0"/>
          </a:p>
        </p:txBody>
      </p:sp>
      <p:sp>
        <p:nvSpPr>
          <p:cNvPr id="35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53" name="Supervised learning: Given labeled examples, find the right prediction of an unlabeled exampl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 b="1"/>
            </a:pPr>
            <a:r>
              <a:rPr dirty="0"/>
              <a:t>Supervised learning: </a:t>
            </a:r>
            <a:r>
              <a:rPr b="0" dirty="0"/>
              <a:t>Given labeled examples, find the right prediction of an unlabeled example.</a:t>
            </a:r>
          </a:p>
          <a:p>
            <a:pPr marL="1207008" lvl="1" indent="-603504" defTabSz="2413955">
              <a:spcBef>
                <a:spcPts val="4400"/>
              </a:spcBef>
              <a:defRPr sz="4752" b="1"/>
            </a:pPr>
            <a:r>
              <a:rPr b="0" dirty="0"/>
              <a:t>E.g. Given annotated images, learn to detect faces.</a:t>
            </a:r>
          </a:p>
          <a:p>
            <a:pPr marL="603504" indent="-603504" defTabSz="2413955">
              <a:spcBef>
                <a:spcPts val="4400"/>
              </a:spcBef>
              <a:defRPr sz="4752" b="1"/>
            </a:pPr>
            <a:r>
              <a:rPr dirty="0">
                <a:solidFill>
                  <a:schemeClr val="tx2">
                    <a:lumMod val="20000"/>
                    <a:lumOff val="80000"/>
                  </a:schemeClr>
                </a:solidFill>
              </a:rPr>
              <a:t>Unsupervised learning: </a:t>
            </a:r>
            <a:r>
              <a:rPr b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Given data, try to discover similar patterns, structure, sub-spaces. </a:t>
            </a:r>
          </a:p>
          <a:p>
            <a:pPr marL="1207008" lvl="1" indent="-603504" defTabSz="2413955">
              <a:spcBef>
                <a:spcPts val="4400"/>
              </a:spcBef>
              <a:defRPr sz="4752" b="1"/>
            </a:pPr>
            <a:r>
              <a:rPr lang="en-US" b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E.g. Automatically group news articles by topics.</a:t>
            </a:r>
          </a:p>
          <a:p>
            <a:pPr marL="603504" indent="-603504" defTabSz="2413955">
              <a:spcBef>
                <a:spcPts val="4400"/>
              </a:spcBef>
              <a:defRPr sz="4752" b="1"/>
            </a:pPr>
            <a:r>
              <a:rPr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Reinforcement learning: </a:t>
            </a:r>
            <a:r>
              <a:rPr b="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Try to learn from delayed feedback.</a:t>
            </a:r>
            <a:r>
              <a:rPr dirty="0">
                <a:solidFill>
                  <a:schemeClr val="tx2">
                    <a:lumMod val="20000"/>
                    <a:lumOff val="80000"/>
                  </a:schemeClr>
                </a:solidFill>
              </a:rPr>
              <a:t> </a:t>
            </a:r>
          </a:p>
          <a:p>
            <a:pPr marL="1207008" lvl="1" indent="-603504" defTabSz="2413955">
              <a:spcBef>
                <a:spcPts val="4400"/>
              </a:spcBef>
              <a:defRPr sz="4752"/>
            </a:pPr>
            <a:r>
              <a:rPr dirty="0">
                <a:solidFill>
                  <a:schemeClr val="tx2">
                    <a:lumMod val="20000"/>
                    <a:lumOff val="80000"/>
                  </a:schemeClr>
                </a:solidFill>
              </a:rPr>
              <a:t>E.g. UAV learns to fly.</a:t>
            </a:r>
          </a:p>
        </p:txBody>
      </p:sp>
      <p:sp>
        <p:nvSpPr>
          <p:cNvPr id="3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725614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roblem Type of Concer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Supervised Learning </a:t>
            </a:r>
            <a:r>
              <a:rPr dirty="0"/>
              <a:t>Proble</a:t>
            </a:r>
            <a:r>
              <a:rPr lang="en-US" dirty="0"/>
              <a:t>m</a:t>
            </a:r>
            <a:endParaRPr dirty="0"/>
          </a:p>
        </p:txBody>
      </p:sp>
      <p:sp>
        <p:nvSpPr>
          <p:cNvPr id="21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lide bullet text"/>
          <p:cNvSpPr txBox="1">
            <a:spLocks noGrp="1"/>
          </p:cNvSpPr>
          <p:nvPr>
            <p:ph type="body" idx="1"/>
          </p:nvPr>
        </p:nvSpPr>
        <p:spPr>
          <a:xfrm>
            <a:off x="1231900" y="4248504"/>
            <a:ext cx="21971000" cy="82560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Arrow"/>
          <p:cNvSpPr/>
          <p:nvPr/>
        </p:nvSpPr>
        <p:spPr>
          <a:xfrm>
            <a:off x="6110288" y="7193626"/>
            <a:ext cx="264254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4" name="Arrow"/>
          <p:cNvSpPr/>
          <p:nvPr/>
        </p:nvSpPr>
        <p:spPr>
          <a:xfrm>
            <a:off x="6110288" y="9400032"/>
            <a:ext cx="264254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5" name="Arrow"/>
          <p:cNvSpPr/>
          <p:nvPr/>
        </p:nvSpPr>
        <p:spPr>
          <a:xfrm>
            <a:off x="14900678" y="8264381"/>
            <a:ext cx="264254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6" name="Data (input)"/>
          <p:cNvSpPr txBox="1"/>
          <p:nvPr/>
        </p:nvSpPr>
        <p:spPr>
          <a:xfrm>
            <a:off x="3858139" y="7360167"/>
            <a:ext cx="1796797" cy="146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Data</a:t>
            </a:r>
            <a:br/>
            <a:r>
              <a:t>(input)</a:t>
            </a:r>
          </a:p>
        </p:txBody>
      </p:sp>
      <p:sp>
        <p:nvSpPr>
          <p:cNvPr id="217" name="Program?"/>
          <p:cNvSpPr txBox="1"/>
          <p:nvPr/>
        </p:nvSpPr>
        <p:spPr>
          <a:xfrm>
            <a:off x="3033959" y="9630816"/>
            <a:ext cx="2790445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Program?</a:t>
            </a:r>
          </a:p>
        </p:txBody>
      </p:sp>
      <p:sp>
        <p:nvSpPr>
          <p:cNvPr id="218" name="Output (yes/no)"/>
          <p:cNvSpPr txBox="1"/>
          <p:nvPr/>
        </p:nvSpPr>
        <p:spPr>
          <a:xfrm>
            <a:off x="18240340" y="8168557"/>
            <a:ext cx="2258874" cy="146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Output</a:t>
            </a:r>
            <a:br/>
            <a:r>
              <a:t>(yes/no)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181" y="6873533"/>
            <a:ext cx="5607779" cy="40516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941" y="3698682"/>
            <a:ext cx="3608482" cy="3270545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Computer"/>
          <p:cNvSpPr txBox="1"/>
          <p:nvPr/>
        </p:nvSpPr>
        <p:spPr>
          <a:xfrm>
            <a:off x="10368423" y="11088150"/>
            <a:ext cx="284713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r>
              <a:t>Computer</a:t>
            </a:r>
          </a:p>
        </p:txBody>
      </p:sp>
      <p:sp>
        <p:nvSpPr>
          <p:cNvPr id="2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23" name="Decide whether a patient has Alzheimer  given his MRI image."/>
          <p:cNvSpPr txBox="1"/>
          <p:nvPr/>
        </p:nvSpPr>
        <p:spPr>
          <a:xfrm>
            <a:off x="11852614" y="4347113"/>
            <a:ext cx="11102138" cy="148704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Decide whether a patient has Alzheimer </a:t>
            </a:r>
            <a:br>
              <a:rPr dirty="0"/>
            </a:br>
            <a:r>
              <a:rPr dirty="0"/>
              <a:t>given his MRI image. 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Machine Learning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Supervised Learning </a:t>
            </a:r>
            <a:r>
              <a:rPr dirty="0"/>
              <a:t>Approach</a:t>
            </a:r>
          </a:p>
        </p:txBody>
      </p:sp>
      <p:sp>
        <p:nvSpPr>
          <p:cNvPr id="2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lide bullet text"/>
          <p:cNvSpPr txBox="1">
            <a:spLocks noGrp="1"/>
          </p:cNvSpPr>
          <p:nvPr>
            <p:ph type="body" idx="1"/>
          </p:nvPr>
        </p:nvSpPr>
        <p:spPr>
          <a:xfrm>
            <a:off x="1231900" y="4248504"/>
            <a:ext cx="21971000" cy="8256012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endParaRPr dirty="0"/>
          </a:p>
        </p:txBody>
      </p:sp>
      <p:grpSp>
        <p:nvGrpSpPr>
          <p:cNvPr id="268" name="Group"/>
          <p:cNvGrpSpPr/>
          <p:nvPr/>
        </p:nvGrpSpPr>
        <p:grpSpPr>
          <a:xfrm>
            <a:off x="1839268" y="5312092"/>
            <a:ext cx="21154469" cy="6270990"/>
            <a:chOff x="0" y="0"/>
            <a:chExt cx="21154468" cy="6270988"/>
          </a:xfrm>
        </p:grpSpPr>
        <p:sp>
          <p:nvSpPr>
            <p:cNvPr id="258" name="Arrow"/>
            <p:cNvSpPr/>
            <p:nvPr/>
          </p:nvSpPr>
          <p:spPr>
            <a:xfrm>
              <a:off x="2009427" y="841943"/>
              <a:ext cx="1874523" cy="882155"/>
            </a:xfrm>
            <a:prstGeom prst="rightArrow">
              <a:avLst>
                <a:gd name="adj1" fmla="val 36386"/>
                <a:gd name="adj2" fmla="val 78821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59" name="Arrow"/>
            <p:cNvSpPr/>
            <p:nvPr/>
          </p:nvSpPr>
          <p:spPr>
            <a:xfrm>
              <a:off x="8161846" y="2375555"/>
              <a:ext cx="2557545" cy="923465"/>
            </a:xfrm>
            <a:prstGeom prst="rightArrow">
              <a:avLst>
                <a:gd name="adj1" fmla="val 39921"/>
                <a:gd name="adj2" fmla="val 89886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0" name="Data (input)"/>
            <p:cNvSpPr/>
            <p:nvPr/>
          </p:nvSpPr>
          <p:spPr>
            <a:xfrm>
              <a:off x="1190068" y="108909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>
                <a:defRPr sz="3300"/>
              </a:pPr>
              <a:r>
                <a:rPr dirty="0"/>
                <a:t>Data</a:t>
              </a:r>
            </a:p>
          </p:txBody>
        </p:sp>
        <p:sp>
          <p:nvSpPr>
            <p:cNvPr id="261" name="Output"/>
            <p:cNvSpPr/>
            <p:nvPr/>
          </p:nvSpPr>
          <p:spPr>
            <a:xfrm>
              <a:off x="1190068" y="28372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300"/>
              </a:lvl1pPr>
            </a:lstStyle>
            <a:p>
              <a:r>
                <a:t>Output</a:t>
              </a:r>
            </a:p>
          </p:txBody>
        </p:sp>
        <p:pic>
          <p:nvPicPr>
            <p:cNvPr id="262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4270113" y="517491"/>
              <a:ext cx="3870127" cy="27961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" name="Computer"/>
            <p:cNvSpPr/>
            <p:nvPr/>
          </p:nvSpPr>
          <p:spPr>
            <a:xfrm>
              <a:off x="5914123" y="400787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300"/>
              </a:lvl1pPr>
            </a:lstStyle>
            <a:p>
              <a:r>
                <a:t>Computer</a:t>
              </a:r>
            </a:p>
          </p:txBody>
        </p:sp>
        <p:sp>
          <p:nvSpPr>
            <p:cNvPr id="264" name="Rectangle"/>
            <p:cNvSpPr/>
            <p:nvPr/>
          </p:nvSpPr>
          <p:spPr>
            <a:xfrm>
              <a:off x="0" y="-1"/>
              <a:ext cx="8980983" cy="4571201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5" name="Arrow"/>
            <p:cNvSpPr/>
            <p:nvPr/>
          </p:nvSpPr>
          <p:spPr>
            <a:xfrm>
              <a:off x="2009427" y="2396210"/>
              <a:ext cx="1874523" cy="882155"/>
            </a:xfrm>
            <a:prstGeom prst="rightArrow">
              <a:avLst>
                <a:gd name="adj1" fmla="val 36386"/>
                <a:gd name="adj2" fmla="val 78821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66" name="Training"/>
            <p:cNvSpPr/>
            <p:nvPr/>
          </p:nvSpPr>
          <p:spPr>
            <a:xfrm>
              <a:off x="4266851" y="500098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300" b="1"/>
              </a:lvl1pPr>
            </a:lstStyle>
            <a:p>
              <a:r>
                <a:t>Training</a:t>
              </a:r>
            </a:p>
          </p:txBody>
        </p:sp>
        <p:sp>
          <p:nvSpPr>
            <p:cNvPr id="267" name="Output"/>
            <p:cNvSpPr/>
            <p:nvPr/>
          </p:nvSpPr>
          <p:spPr>
            <a:xfrm>
              <a:off x="19884468" y="174508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>
                <a:defRPr sz="3300"/>
              </a:lvl1pPr>
            </a:lstStyle>
            <a:p>
              <a:r>
                <a:t>Output</a:t>
              </a:r>
            </a:p>
          </p:txBody>
        </p:sp>
      </p:grpSp>
      <p:sp>
        <p:nvSpPr>
          <p:cNvPr id="269" name="Arrow"/>
          <p:cNvSpPr/>
          <p:nvPr/>
        </p:nvSpPr>
        <p:spPr>
          <a:xfrm>
            <a:off x="14663700" y="6154035"/>
            <a:ext cx="1549718" cy="882155"/>
          </a:xfrm>
          <a:prstGeom prst="rightArrow">
            <a:avLst>
              <a:gd name="adj1" fmla="val 36386"/>
              <a:gd name="adj2" fmla="val 7882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0" name="Data (input)"/>
          <p:cNvSpPr txBox="1"/>
          <p:nvPr/>
        </p:nvSpPr>
        <p:spPr>
          <a:xfrm>
            <a:off x="12687580" y="5892845"/>
            <a:ext cx="1663917" cy="1016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300"/>
            </a:pPr>
            <a:r>
              <a:rPr lang="en-US" dirty="0"/>
              <a:t>Unseen </a:t>
            </a:r>
            <a:br>
              <a:rPr lang="en-US" dirty="0"/>
            </a:br>
            <a:r>
              <a:rPr lang="en-US" dirty="0"/>
              <a:t>d</a:t>
            </a:r>
            <a:r>
              <a:rPr dirty="0"/>
              <a:t>ata</a:t>
            </a:r>
          </a:p>
        </p:txBody>
      </p:sp>
      <p:sp>
        <p:nvSpPr>
          <p:cNvPr id="271" name="Program"/>
          <p:cNvSpPr txBox="1"/>
          <p:nvPr/>
        </p:nvSpPr>
        <p:spPr>
          <a:xfrm>
            <a:off x="12658972" y="7856797"/>
            <a:ext cx="1721131" cy="5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300"/>
            </a:lvl1pPr>
          </a:lstStyle>
          <a:p>
            <a:r>
              <a:t>Program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9582" y="5829584"/>
            <a:ext cx="3870127" cy="2796167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Computer"/>
          <p:cNvSpPr txBox="1"/>
          <p:nvPr/>
        </p:nvSpPr>
        <p:spPr>
          <a:xfrm>
            <a:off x="17247029" y="9027381"/>
            <a:ext cx="1993126" cy="58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300"/>
            </a:lvl1pPr>
          </a:lstStyle>
          <a:p>
            <a:r>
              <a:t>Computer</a:t>
            </a:r>
          </a:p>
        </p:txBody>
      </p:sp>
      <p:sp>
        <p:nvSpPr>
          <p:cNvPr id="274" name="Rectangle"/>
          <p:cNvSpPr/>
          <p:nvPr/>
        </p:nvSpPr>
        <p:spPr>
          <a:xfrm>
            <a:off x="12329468" y="5312092"/>
            <a:ext cx="10565705" cy="45712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5" name="Arrow"/>
          <p:cNvSpPr/>
          <p:nvPr/>
        </p:nvSpPr>
        <p:spPr>
          <a:xfrm>
            <a:off x="14663700" y="7708303"/>
            <a:ext cx="1549718" cy="882155"/>
          </a:xfrm>
          <a:prstGeom prst="rightArrow">
            <a:avLst>
              <a:gd name="adj1" fmla="val 36386"/>
              <a:gd name="adj2" fmla="val 7882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6" name="Testing"/>
          <p:cNvSpPr txBox="1"/>
          <p:nvPr/>
        </p:nvSpPr>
        <p:spPr>
          <a:xfrm>
            <a:off x="15821461" y="10014359"/>
            <a:ext cx="1549719" cy="597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300" b="1"/>
            </a:lvl1pPr>
          </a:lstStyle>
          <a:p>
            <a:r>
              <a:t>Testing</a:t>
            </a:r>
          </a:p>
        </p:txBody>
      </p:sp>
      <p:sp>
        <p:nvSpPr>
          <p:cNvPr id="277" name="Arrow"/>
          <p:cNvSpPr/>
          <p:nvPr/>
        </p:nvSpPr>
        <p:spPr>
          <a:xfrm>
            <a:off x="19647495" y="6611235"/>
            <a:ext cx="1271017" cy="882155"/>
          </a:xfrm>
          <a:prstGeom prst="rightArrow">
            <a:avLst>
              <a:gd name="adj1" fmla="val 36386"/>
              <a:gd name="adj2" fmla="val 78821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8" name="At first, it was the crazy idea!!"/>
          <p:cNvSpPr txBox="1"/>
          <p:nvPr/>
        </p:nvSpPr>
        <p:spPr>
          <a:xfrm>
            <a:off x="7373920" y="11174169"/>
            <a:ext cx="8983228" cy="767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At first, </a:t>
            </a:r>
            <a:r>
              <a:rPr lang="en-US" dirty="0"/>
              <a:t>this seems a</a:t>
            </a:r>
            <a:r>
              <a:rPr dirty="0"/>
              <a:t> crazy idea!!</a:t>
            </a:r>
          </a:p>
        </p:txBody>
      </p:sp>
      <p:sp>
        <p:nvSpPr>
          <p:cNvPr id="2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156</Words>
  <Application>Microsoft Macintosh PowerPoint</Application>
  <PresentationFormat>Custom</PresentationFormat>
  <Paragraphs>32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Helvetica Neue</vt:lpstr>
      <vt:lpstr>Helvetica Neue Medium</vt:lpstr>
      <vt:lpstr>21_BasicWhite</vt:lpstr>
      <vt:lpstr>CS496: Introduction to Machine Learning  (Selected Topic in CS)</vt:lpstr>
      <vt:lpstr>Types of Machine Learning</vt:lpstr>
      <vt:lpstr>Supervised Learning Problem</vt:lpstr>
      <vt:lpstr>Supervised Learning Approach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CS496: Introduction to Machine Learning  (Selected Topic of CS)</dc:title>
  <cp:lastModifiedBy>nopadon juneam</cp:lastModifiedBy>
  <cp:revision>18</cp:revision>
  <dcterms:modified xsi:type="dcterms:W3CDTF">2020-07-14T08:31:08Z</dcterms:modified>
</cp:coreProperties>
</file>